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52" r:id="rId2"/>
    <p:sldId id="354" r:id="rId3"/>
    <p:sldId id="355" r:id="rId4"/>
    <p:sldId id="356" r:id="rId5"/>
    <p:sldId id="350" r:id="rId6"/>
    <p:sldId id="351" r:id="rId7"/>
    <p:sldId id="35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monde POISNEL" initials="EP" lastIdx="2" clrIdx="0">
    <p:extLst>
      <p:ext uri="{19B8F6BF-5375-455C-9EA6-DF929625EA0E}">
        <p15:presenceInfo xmlns:p15="http://schemas.microsoft.com/office/powerpoint/2012/main" userId="9f41520884eb561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2D86"/>
    <a:srgbClr val="8A2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5024" autoAdjust="0"/>
  </p:normalViewPr>
  <p:slideViewPr>
    <p:cSldViewPr snapToGrid="0">
      <p:cViewPr varScale="1">
        <p:scale>
          <a:sx n="76" d="100"/>
          <a:sy n="76" d="100"/>
        </p:scale>
        <p:origin x="113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810" y="7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A1A3B57-997A-4A22-A8F3-DAE02E56B5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5D5BBF3-2C08-4360-9F83-A762485103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B06B7-DCE9-47E0-BD80-F519A04C1F6E}" type="datetimeFigureOut">
              <a:rPr lang="fr-FR" smtClean="0"/>
              <a:t>10/09/2022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983A521-F8B6-404C-9FEA-922142FC3B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BE472E4-88B1-4696-B8DF-37FFC7543E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FE2E7-2487-41B8-BA92-64548E944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827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9CDAE-79A2-42D6-B65E-CC255BF9F674}" type="datetimeFigureOut">
              <a:rPr lang="fr-FR" smtClean="0"/>
              <a:pPr/>
              <a:t>10/09/2022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85970-10D8-4048-B841-A8CA6266ADD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095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685970-10D8-4048-B841-A8CA6266ADDF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9844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SUBVENTION DISTRICT</a:t>
            </a:r>
          </a:p>
          <a:p>
            <a:r>
              <a:rPr lang="fr-FR" dirty="0"/>
              <a:t>Action au bénéfice d’une personne ou d’une communauté</a:t>
            </a:r>
          </a:p>
          <a:p>
            <a:r>
              <a:rPr lang="fr-FR" dirty="0"/>
              <a:t>Pas de remise de chèque ou de collecte de fonds seule</a:t>
            </a:r>
          </a:p>
          <a:p>
            <a:r>
              <a:rPr lang="fr-FR" dirty="0"/>
              <a:t>Bien disposer de factures au nom du Rotary</a:t>
            </a:r>
          </a:p>
          <a:p>
            <a:endParaRPr lang="fr-FR" dirty="0"/>
          </a:p>
          <a:p>
            <a:r>
              <a:rPr lang="fr-FR" dirty="0"/>
              <a:t>SUBVENTION MONDIALE</a:t>
            </a:r>
          </a:p>
          <a:p>
            <a:r>
              <a:rPr lang="fr-FR" dirty="0"/>
              <a:t>Pas de bâtiment </a:t>
            </a:r>
          </a:p>
          <a:p>
            <a:r>
              <a:rPr lang="fr-FR" dirty="0"/>
              <a:t>Action parrainée par au moins un club ou un district du pays ou a lieu l’action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685970-10D8-4048-B841-A8CA6266ADDF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9686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SUBVENTION DISTRICT</a:t>
            </a:r>
          </a:p>
          <a:p>
            <a:endParaRPr lang="fr-FR" dirty="0"/>
          </a:p>
          <a:p>
            <a:r>
              <a:rPr lang="fr-FR" dirty="0"/>
              <a:t>SUBVENTION MONDIALE</a:t>
            </a:r>
          </a:p>
          <a:p>
            <a:r>
              <a:rPr lang="fr-FR" dirty="0"/>
              <a:t>Les fonds sont versés rapidement si les contributions des clubs sont envoyées à temps</a:t>
            </a:r>
          </a:p>
          <a:p>
            <a:r>
              <a:rPr lang="fr-FR" dirty="0"/>
              <a:t>La fondation mondiale abonde 50% de ce que les clubs ont abondé et 100% de ce que le district abonde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685970-10D8-4048-B841-A8CA6266ADDF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7452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SUBVENTION DISTRICT</a:t>
            </a:r>
          </a:p>
          <a:p>
            <a:r>
              <a:rPr lang="fr-FR" dirty="0"/>
              <a:t>Les rapports doivent tous être fournis  &lt;= 30/09</a:t>
            </a:r>
          </a:p>
          <a:p>
            <a:r>
              <a:rPr lang="fr-FR" dirty="0"/>
              <a:t>Si un seul RC manque à l’appel, blocage du versement de toute la subvention district de l’année N+1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685970-10D8-4048-B841-A8CA6266ADDF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920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685970-10D8-4048-B841-A8CA6266ADDF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787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685970-10D8-4048-B841-A8CA6266ADDF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8088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C033D0-4883-45B8-BB3D-B778B5AE3B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9C7388-9C7B-4E22-ABEE-A0C483F04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32DCD1-6B97-41F3-B3BA-21FA74D1DB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10/09/2022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3B6CF7-AE86-4A62-A89A-F1D9E93ED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B581E5-445A-4D28-87E0-0F38B7A8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25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32F7CB-1822-4F97-AA5B-CB4C8E30A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8A2088-597C-4B6C-8978-7BBB7E33F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2DBE22-5959-423D-876B-F856E3D217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10/09/2022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1C36F7-3B54-498A-AB1E-7541E94A6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57A49D-0AFD-49EC-8039-759BAFD79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994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9ECF790-9D02-472C-AE21-E3DA5760B1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ECA732A-764C-4883-89F6-D4F3298D5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646F26-5F24-43E3-AA5E-C9F361EE0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10/09/2022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56A706-E178-4E0B-8926-13E834509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29046F-92AF-4A9A-99FE-EFAC2F3AB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961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C650D3-2E12-4915-AE09-48EA11BD2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BFF85C-FB49-41DB-B360-108B598DF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147EF1-0FA5-43F3-95DC-905002C0D6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10/09/2022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16B219-B8CF-484C-97A3-B2C13DA5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0EC17C-5B23-4D99-8E8A-C35936D8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710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CAD53C-C386-4A97-ACE9-873AB61BE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6BAC47-C84E-4BC4-84B9-F5C2FCFA0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CF2335-4E7E-485A-8CF7-C026471651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10/09/2022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729247-7981-4371-AB93-531549053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87F6A7-6FF6-4F39-BE63-7EE99D45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25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EC8EDA-6E1A-46EF-BB7D-240DB38F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C41158-BB49-4327-BB79-114927205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FADF1B-312F-4B26-BCA0-9428B4DBE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B0DB5E-AF68-411A-BCFE-22F401AA9E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10/09/2022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923DB7-0F78-478F-8F9E-55287066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5B3B74-1EEF-4426-978A-587CBE57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940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2934CC-272E-4764-9E50-B4CCC9291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5F3B75-8B46-4183-973B-AC7625F50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A73C1C-3AEA-4F61-9928-06610C8FB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C0CD64F-3598-409E-9C55-5440D40F1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0A4FC92-469B-4CAC-9A8D-9F61162568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F815709-11D3-4A36-98F5-752C85017B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10/09/2022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D0CB9A5-5932-4A2E-A0E0-56C6CE89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0BBC516-72FD-4DE3-A4E6-6125B114A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09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A91937-1858-43C0-9F9E-3ADB4A35F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C78A5A0-BFD6-43FD-B1C0-A56CB26FEC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10/09/2022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5E2E9C-8CCD-4719-9A2C-8EE1C3B34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6671DB-1F95-403B-B799-F8DA1D2B6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340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519190-789A-4768-9E39-3AA2BA55D2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10/09/2022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7C1AE56-448A-412E-84D2-F77B9E3C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784E2A6-6E6F-41B8-90B3-48F459FD6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572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9BAFC6-165F-483A-AB92-D9E0E14F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B207A6-24A2-4CA8-AD03-017C11140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19EE93B-7B85-4AB6-9E25-76751FCAB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BBD4FB-2BC2-423C-8696-84E8795224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10/09/2022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64D15E-12E4-4E8A-B73B-7CFBFDDE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EE905C-8851-4F96-80DA-45B2E541E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97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829D8B-552C-4C84-9967-1EF696209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1265618-93BE-434B-B9FA-1D6816EF0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C4539E9-8731-4E0F-83BB-EE7B6B746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457F61-C8A5-4471-A337-91DAF75967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D5D45D-858F-42CF-8064-ACBD385868CE}" type="datetimeFigureOut">
              <a:rPr lang="fr-FR" smtClean="0"/>
              <a:pPr/>
              <a:t>10/09/2022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A32AE9-E666-4569-8278-EDA05E17C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0D84C9-B180-43D0-89F5-DFCB4A01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69A9B2-A374-45DB-9FFB-9F4208DA26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584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0D7DFFB-42DE-48D0-802B-F806BA169A1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" y="0"/>
            <a:ext cx="120242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0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ophe.lotz@wanadoo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8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B2BDB58-4A4A-41C4-8E32-B366544E39C4}"/>
              </a:ext>
            </a:extLst>
          </p:cNvPr>
          <p:cNvSpPr txBox="1">
            <a:spLocks/>
          </p:cNvSpPr>
          <p:nvPr/>
        </p:nvSpPr>
        <p:spPr>
          <a:xfrm>
            <a:off x="1524000" y="2719478"/>
            <a:ext cx="9144000" cy="9233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b="1" dirty="0">
                <a:solidFill>
                  <a:srgbClr val="8A2D86"/>
                </a:solidFill>
              </a:rPr>
              <a:t>Les subventions 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A61BF26-5D25-4579-A5D4-92D40C528BA7}"/>
              </a:ext>
            </a:extLst>
          </p:cNvPr>
          <p:cNvSpPr txBox="1">
            <a:spLocks/>
          </p:cNvSpPr>
          <p:nvPr/>
        </p:nvSpPr>
        <p:spPr>
          <a:xfrm>
            <a:off x="294708" y="5270498"/>
            <a:ext cx="4552499" cy="137887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Edmonde POISNEL</a:t>
            </a:r>
          </a:p>
          <a:p>
            <a:pPr marL="0" indent="0">
              <a:buNone/>
            </a:pPr>
            <a:r>
              <a:rPr lang="fr-FR" sz="2400" dirty="0" err="1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edmonde</a:t>
            </a:r>
            <a:r>
              <a:rPr lang="fr-FR" sz="24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.poisnel@gmail.com</a:t>
            </a:r>
            <a:endParaRPr lang="fr-FR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06 80 65 75 01</a:t>
            </a:r>
          </a:p>
          <a:p>
            <a:pPr marL="0" indent="0">
              <a:buNone/>
            </a:pPr>
            <a:endParaRPr lang="fr-FR" dirty="0">
              <a:solidFill>
                <a:schemeClr val="accent1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66CBD1A-E80E-463D-A6D7-694DA4F0FE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1994" y="3616768"/>
            <a:ext cx="4790941" cy="229964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0B9283F0-60A9-4729-89F7-3E3835C750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406" y="255613"/>
            <a:ext cx="2337417" cy="880936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DD1244F-677D-309A-9138-40BEA21BB9DA}"/>
              </a:ext>
            </a:extLst>
          </p:cNvPr>
          <p:cNvSpPr txBox="1"/>
          <p:nvPr/>
        </p:nvSpPr>
        <p:spPr>
          <a:xfrm>
            <a:off x="2900363" y="397885"/>
            <a:ext cx="194684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Certification Fondation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Rennes - 10/09/2022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Locarn - 17/09/2022</a:t>
            </a:r>
          </a:p>
        </p:txBody>
      </p:sp>
    </p:spTree>
    <p:extLst>
      <p:ext uri="{BB962C8B-B14F-4D97-AF65-F5344CB8AC3E}">
        <p14:creationId xmlns:p14="http://schemas.microsoft.com/office/powerpoint/2010/main" val="392531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72827C06-BA5B-45EE-9D55-9540880E7824}"/>
              </a:ext>
            </a:extLst>
          </p:cNvPr>
          <p:cNvGrpSpPr/>
          <p:nvPr/>
        </p:nvGrpSpPr>
        <p:grpSpPr>
          <a:xfrm>
            <a:off x="596113" y="1691672"/>
            <a:ext cx="7732925" cy="2506893"/>
            <a:chOff x="596113" y="1691672"/>
            <a:chExt cx="7732925" cy="2506893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BA458A4E-F82A-4555-AA6D-4C56874B3B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5103" y="1691672"/>
              <a:ext cx="2273935" cy="2194560"/>
            </a:xfrm>
            <a:prstGeom prst="rect">
              <a:avLst/>
            </a:prstGeom>
          </p:spPr>
        </p:pic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E72C5BC0-F1D9-4697-88DF-B65B0249F95E}"/>
                </a:ext>
              </a:extLst>
            </p:cNvPr>
            <p:cNvSpPr txBox="1"/>
            <p:nvPr/>
          </p:nvSpPr>
          <p:spPr>
            <a:xfrm>
              <a:off x="596113" y="2628905"/>
              <a:ext cx="620761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14400" lvl="1" indent="-457200">
                <a:buFont typeface="Courier New" panose="02070309020205020404" pitchFamily="49" charset="0"/>
                <a:buChar char="o"/>
              </a:pPr>
              <a:r>
                <a:rPr lang="fr-FR" sz="3600" b="1" i="1" dirty="0">
                  <a:solidFill>
                    <a:srgbClr val="8A2D86"/>
                  </a:solidFill>
                </a:rPr>
                <a:t>Subvention de district</a:t>
              </a:r>
            </a:p>
            <a:p>
              <a:r>
                <a:rPr lang="fr-FR" sz="2000" b="0" i="0" u="none" strike="noStrike" baseline="0" dirty="0">
                  <a:solidFill>
                    <a:srgbClr val="8A2D86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Actions locales ou internationales en adéquation avec la mission de la Fondation Rotary, adaptables et à court terme </a:t>
              </a: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965AF9AD-627D-4AA4-9D8C-00FDD3BC7BFF}"/>
              </a:ext>
            </a:extLst>
          </p:cNvPr>
          <p:cNvGrpSpPr/>
          <p:nvPr/>
        </p:nvGrpSpPr>
        <p:grpSpPr>
          <a:xfrm>
            <a:off x="2974847" y="2648113"/>
            <a:ext cx="7784987" cy="2934596"/>
            <a:chOff x="2974847" y="2648113"/>
            <a:chExt cx="7784987" cy="2934596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9E7AC266-8891-4022-8433-794B7AA99C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4659" y="2648113"/>
              <a:ext cx="2035175" cy="2154555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25154FA-4900-4FE6-9D68-16FDCE2114E3}"/>
                </a:ext>
              </a:extLst>
            </p:cNvPr>
            <p:cNvSpPr txBox="1"/>
            <p:nvPr/>
          </p:nvSpPr>
          <p:spPr>
            <a:xfrm>
              <a:off x="2974847" y="4013049"/>
              <a:ext cx="620761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14400" lvl="1" indent="-457200">
                <a:buFont typeface="Courier New" panose="02070309020205020404" pitchFamily="49" charset="0"/>
                <a:buChar char="o"/>
              </a:pPr>
              <a:r>
                <a:rPr lang="fr-FR" sz="3600" b="1" i="1" dirty="0">
                  <a:solidFill>
                    <a:srgbClr val="8A2D86"/>
                  </a:solidFill>
                </a:rPr>
                <a:t>Subvention mondiale</a:t>
              </a:r>
            </a:p>
            <a:p>
              <a:r>
                <a:rPr lang="fr-FR" sz="2000" b="0" i="0" u="none" strike="noStrike" baseline="0" dirty="0">
                  <a:solidFill>
                    <a:srgbClr val="8A2D86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Actions internationales de grande envergure, pérennes, basées sur un besoin identifié au niveau local.</a:t>
              </a:r>
            </a:p>
            <a:p>
              <a:r>
                <a:rPr lang="fr-FR" sz="2000" dirty="0">
                  <a:solidFill>
                    <a:srgbClr val="8A2D86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Activités durables et quantifiables</a:t>
              </a:r>
              <a:endParaRPr lang="fr-FR" sz="2000" b="0" i="0" u="none" strike="noStrike" baseline="0" dirty="0">
                <a:solidFill>
                  <a:srgbClr val="8A2D86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2FDE4701-D7B1-4CC2-B9D2-D22DB90B0DD5}"/>
              </a:ext>
            </a:extLst>
          </p:cNvPr>
          <p:cNvSpPr txBox="1"/>
          <p:nvPr/>
        </p:nvSpPr>
        <p:spPr>
          <a:xfrm>
            <a:off x="1474677" y="5832508"/>
            <a:ext cx="6854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4000" b="1">
                <a:solidFill>
                  <a:srgbClr val="8A2D86"/>
                </a:solidFill>
              </a:defRPr>
            </a:lvl1pPr>
          </a:lstStyle>
          <a:p>
            <a:r>
              <a:rPr lang="fr-FR" sz="2800" b="0" i="1" dirty="0"/>
              <a:t>1 seul document de demande en ligne</a:t>
            </a:r>
          </a:p>
        </p:txBody>
      </p:sp>
      <p:pic>
        <p:nvPicPr>
          <p:cNvPr id="1026" name="Picture 2" descr="Toujours Accessible, Toujours AbleDocs - AbleDocs">
            <a:extLst>
              <a:ext uri="{FF2B5EF4-FFF2-40B4-BE49-F238E27FC236}">
                <a16:creationId xmlns:a16="http://schemas.microsoft.com/office/drawing/2014/main" id="{AB81B6AD-FADF-4B2B-BB42-6A5F1788D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67" y="5627024"/>
            <a:ext cx="934188" cy="93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80376133-3B2F-4601-AF9C-DFF7049F3C15}"/>
              </a:ext>
            </a:extLst>
          </p:cNvPr>
          <p:cNvGrpSpPr/>
          <p:nvPr/>
        </p:nvGrpSpPr>
        <p:grpSpPr>
          <a:xfrm>
            <a:off x="280535" y="1382074"/>
            <a:ext cx="6599583" cy="864578"/>
            <a:chOff x="280535" y="1382074"/>
            <a:chExt cx="6599583" cy="864578"/>
          </a:xfrm>
        </p:grpSpPr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0431FCED-44D6-4435-A114-AF8E32BECDB7}"/>
                </a:ext>
              </a:extLst>
            </p:cNvPr>
            <p:cNvSpPr txBox="1"/>
            <p:nvPr/>
          </p:nvSpPr>
          <p:spPr>
            <a:xfrm>
              <a:off x="280535" y="1382074"/>
              <a:ext cx="65995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8A2D86"/>
                  </a:solidFill>
                </a:rPr>
                <a:t>Deux types de subvention</a:t>
              </a:r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AF5CD284-0A04-4793-8337-8A18F929276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80535" y="1976372"/>
              <a:ext cx="5630868" cy="270280"/>
            </a:xfrm>
            <a:prstGeom prst="rect">
              <a:avLst/>
            </a:prstGeom>
          </p:spPr>
        </p:pic>
      </p:grpSp>
      <p:pic>
        <p:nvPicPr>
          <p:cNvPr id="16" name="Image 15">
            <a:extLst>
              <a:ext uri="{FF2B5EF4-FFF2-40B4-BE49-F238E27FC236}">
                <a16:creationId xmlns:a16="http://schemas.microsoft.com/office/drawing/2014/main" id="{69A331F0-A630-4B2B-8CB2-354296C5D75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020" y="231666"/>
            <a:ext cx="2337417" cy="88093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7D2908B-99D7-DF5E-6847-35ADA71ABC6A}"/>
              </a:ext>
            </a:extLst>
          </p:cNvPr>
          <p:cNvSpPr txBox="1"/>
          <p:nvPr/>
        </p:nvSpPr>
        <p:spPr>
          <a:xfrm>
            <a:off x="2900363" y="397885"/>
            <a:ext cx="194684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Certification Fondation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Rennes - 10/09/2022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Locarn - 17/09/2022</a:t>
            </a:r>
          </a:p>
        </p:txBody>
      </p:sp>
    </p:spTree>
    <p:extLst>
      <p:ext uri="{BB962C8B-B14F-4D97-AF65-F5344CB8AC3E}">
        <p14:creationId xmlns:p14="http://schemas.microsoft.com/office/powerpoint/2010/main" val="131465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C2597252-75EA-4F14-9334-18A86E5AEA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708" y="2667825"/>
            <a:ext cx="1278400" cy="123377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83033A7-C352-46A5-8E53-1DE50E4E4C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192" y="2617332"/>
            <a:ext cx="1213110" cy="1284269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FBE14291-57B6-4AF6-B736-97D278FE6E57}"/>
              </a:ext>
            </a:extLst>
          </p:cNvPr>
          <p:cNvGrpSpPr/>
          <p:nvPr/>
        </p:nvGrpSpPr>
        <p:grpSpPr>
          <a:xfrm>
            <a:off x="137589" y="1541308"/>
            <a:ext cx="6599583" cy="826334"/>
            <a:chOff x="678502" y="2959147"/>
            <a:chExt cx="6599583" cy="826334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C00A634B-BA57-4FF2-8018-594CE524C97D}"/>
                </a:ext>
              </a:extLst>
            </p:cNvPr>
            <p:cNvSpPr txBox="1"/>
            <p:nvPr/>
          </p:nvSpPr>
          <p:spPr>
            <a:xfrm>
              <a:off x="678502" y="2959147"/>
              <a:ext cx="65995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8A2D86"/>
                  </a:solidFill>
                </a:rPr>
                <a:t>Ce qui leur est commun </a:t>
              </a:r>
            </a:p>
          </p:txBody>
        </p:sp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D2DE444D-B289-4EE5-B7BE-14BCB0AFBB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7945" y="3548584"/>
              <a:ext cx="4935390" cy="236897"/>
            </a:xfrm>
            <a:prstGeom prst="rect">
              <a:avLst/>
            </a:prstGeom>
          </p:spPr>
        </p:pic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D4CDEF14-3894-4D0F-BF51-081BA6BF34F3}"/>
              </a:ext>
            </a:extLst>
          </p:cNvPr>
          <p:cNvSpPr txBox="1"/>
          <p:nvPr/>
        </p:nvSpPr>
        <p:spPr>
          <a:xfrm>
            <a:off x="137589" y="4951970"/>
            <a:ext cx="970387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i="1" dirty="0">
                <a:solidFill>
                  <a:srgbClr val="8A2D86"/>
                </a:solidFill>
              </a:rPr>
              <a:t>Préparer la demande de subvention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fr-FR" sz="2800" i="1" dirty="0">
                <a:solidFill>
                  <a:srgbClr val="8A2D86"/>
                </a:solidFill>
              </a:rPr>
              <a:t>Rédiger un avant-projet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fr-FR" sz="2800" i="1" dirty="0">
                <a:solidFill>
                  <a:srgbClr val="8A2D86"/>
                </a:solidFill>
              </a:rPr>
              <a:t>Consulter les bonnes pratiques auprès de l’équipe du District                          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BFDF32D7-2069-4128-9057-7D071BA262A5}"/>
              </a:ext>
            </a:extLst>
          </p:cNvPr>
          <p:cNvGrpSpPr/>
          <p:nvPr/>
        </p:nvGrpSpPr>
        <p:grpSpPr>
          <a:xfrm>
            <a:off x="181647" y="1423363"/>
            <a:ext cx="11215941" cy="3672205"/>
            <a:chOff x="181647" y="1423363"/>
            <a:chExt cx="11215941" cy="3672205"/>
          </a:xfrm>
        </p:grpSpPr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177C4967-0E30-4ADF-B5D7-F7CD190B3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6868" y="1423363"/>
              <a:ext cx="5760720" cy="3672205"/>
            </a:xfrm>
            <a:prstGeom prst="rect">
              <a:avLst/>
            </a:prstGeom>
          </p:spPr>
        </p:pic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7D362B18-E675-4DB8-B98B-51C605F6730B}"/>
                </a:ext>
              </a:extLst>
            </p:cNvPr>
            <p:cNvSpPr txBox="1"/>
            <p:nvPr/>
          </p:nvSpPr>
          <p:spPr>
            <a:xfrm>
              <a:off x="181647" y="4114066"/>
              <a:ext cx="970387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3600" b="1" i="1" dirty="0">
                  <a:solidFill>
                    <a:srgbClr val="8A2D86"/>
                  </a:solidFill>
                </a:rPr>
                <a:t>Les axes stratégiques </a:t>
              </a:r>
            </a:p>
          </p:txBody>
        </p:sp>
      </p:grpSp>
      <p:pic>
        <p:nvPicPr>
          <p:cNvPr id="17" name="Image 16">
            <a:extLst>
              <a:ext uri="{FF2B5EF4-FFF2-40B4-BE49-F238E27FC236}">
                <a16:creationId xmlns:a16="http://schemas.microsoft.com/office/drawing/2014/main" id="{9BD8637A-9520-4B2E-AA66-876D2B1942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868" y="227628"/>
            <a:ext cx="2337417" cy="88093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C35F77D-F95A-85B4-35A1-951CFBACBD84}"/>
              </a:ext>
            </a:extLst>
          </p:cNvPr>
          <p:cNvSpPr txBox="1"/>
          <p:nvPr/>
        </p:nvSpPr>
        <p:spPr>
          <a:xfrm>
            <a:off x="2900363" y="397885"/>
            <a:ext cx="194684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Certification Fondation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Rennes - 10/09/2022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Locarn - 17/09/2022</a:t>
            </a:r>
          </a:p>
        </p:txBody>
      </p:sp>
    </p:spTree>
    <p:extLst>
      <p:ext uri="{BB962C8B-B14F-4D97-AF65-F5344CB8AC3E}">
        <p14:creationId xmlns:p14="http://schemas.microsoft.com/office/powerpoint/2010/main" val="14716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6C2ABD7-D8FF-4B19-9326-317C09121D88}"/>
              </a:ext>
            </a:extLst>
          </p:cNvPr>
          <p:cNvSpPr txBox="1"/>
          <p:nvPr/>
        </p:nvSpPr>
        <p:spPr>
          <a:xfrm>
            <a:off x="2811995" y="1701983"/>
            <a:ext cx="4614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8A2D86"/>
                </a:solidFill>
              </a:rPr>
              <a:t>Ce qui les différencie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1B5E9FE-28A3-48DB-8BB3-4CC8B94359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690" y="1439038"/>
            <a:ext cx="1278400" cy="1233776"/>
          </a:xfrm>
          <a:prstGeom prst="rect">
            <a:avLst/>
          </a:prstGeom>
        </p:spPr>
      </p:pic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B9DE0A7-6280-43E7-8A68-8C48A3DCF4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483633"/>
              </p:ext>
            </p:extLst>
          </p:nvPr>
        </p:nvGraphicFramePr>
        <p:xfrm>
          <a:off x="540913" y="2969533"/>
          <a:ext cx="9431762" cy="2235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6887">
                  <a:extLst>
                    <a:ext uri="{9D8B030D-6E8A-4147-A177-3AD203B41FA5}">
                      <a16:colId xmlns:a16="http://schemas.microsoft.com/office/drawing/2014/main" val="1284392204"/>
                    </a:ext>
                  </a:extLst>
                </a:gridCol>
                <a:gridCol w="4714875">
                  <a:extLst>
                    <a:ext uri="{9D8B030D-6E8A-4147-A177-3AD203B41FA5}">
                      <a16:colId xmlns:a16="http://schemas.microsoft.com/office/drawing/2014/main" val="214682669"/>
                    </a:ext>
                  </a:extLst>
                </a:gridCol>
              </a:tblGrid>
              <a:tr h="792114">
                <a:tc>
                  <a:txBody>
                    <a:bodyPr/>
                    <a:lstStyle/>
                    <a:p>
                      <a:pPr algn="ctr"/>
                      <a:r>
                        <a:rPr lang="fr-FR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Décision</a:t>
                      </a:r>
                      <a:r>
                        <a:rPr lang="fr-FR" sz="2400" dirty="0"/>
                        <a:t> : </a:t>
                      </a:r>
                      <a:r>
                        <a:rPr lang="fr-FR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DISTRICT</a:t>
                      </a:r>
                    </a:p>
                    <a:p>
                      <a:pPr algn="ctr"/>
                      <a:r>
                        <a:rPr lang="fr-FR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Accord : FONDATION</a:t>
                      </a:r>
                      <a:endParaRPr lang="fr-FR" sz="2400" dirty="0"/>
                    </a:p>
                  </a:txBody>
                  <a:tcPr>
                    <a:solidFill>
                      <a:srgbClr val="8A2D8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Décision</a:t>
                      </a:r>
                      <a:r>
                        <a:rPr lang="fr-FR" sz="2400" dirty="0"/>
                        <a:t> : FONDATION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352351"/>
                  </a:ext>
                </a:extLst>
              </a:tr>
              <a:tr h="589254">
                <a:tc>
                  <a:txBody>
                    <a:bodyPr/>
                    <a:lstStyle/>
                    <a:p>
                      <a:pPr algn="ctr"/>
                      <a:r>
                        <a:rPr lang="fr-FR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Gestion : DISTRICT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Gestion : FONDATION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943021"/>
                  </a:ext>
                </a:extLst>
              </a:tr>
              <a:tr h="5892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</a:rPr>
                        <a:t>Financement : +/- 50% FSD annuel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</a:rPr>
                        <a:t>(Fond Spécifique du District)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</a:rPr>
                        <a:t>Financement 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</a:rPr>
                        <a:t>Solde FSD et FOND ANNUEL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376803"/>
                  </a:ext>
                </a:extLst>
              </a:tr>
            </a:tbl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95354C14-DFA5-411F-98B8-915234F881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070" y="1388545"/>
            <a:ext cx="1213110" cy="128426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BBBDB17-7D5E-42E6-A73B-7A5E049703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3512" y="2359048"/>
            <a:ext cx="4400174" cy="21120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7D5FDF5-E3C7-4659-AC2D-B7535D4678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011" y="232220"/>
            <a:ext cx="2337417" cy="88093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4FFD5ED-FA2F-6B9B-2936-91CA36AF3353}"/>
              </a:ext>
            </a:extLst>
          </p:cNvPr>
          <p:cNvSpPr txBox="1"/>
          <p:nvPr/>
        </p:nvSpPr>
        <p:spPr>
          <a:xfrm>
            <a:off x="2900363" y="397885"/>
            <a:ext cx="194684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Certification Fondation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Rennes - 10/09/2022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Locarn - 17/09/2022</a:t>
            </a:r>
          </a:p>
        </p:txBody>
      </p:sp>
    </p:spTree>
    <p:extLst>
      <p:ext uri="{BB962C8B-B14F-4D97-AF65-F5344CB8AC3E}">
        <p14:creationId xmlns:p14="http://schemas.microsoft.com/office/powerpoint/2010/main" val="1849098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6C2ABD7-D8FF-4B19-9326-317C09121D88}"/>
              </a:ext>
            </a:extLst>
          </p:cNvPr>
          <p:cNvSpPr txBox="1"/>
          <p:nvPr/>
        </p:nvSpPr>
        <p:spPr>
          <a:xfrm>
            <a:off x="2811995" y="1701983"/>
            <a:ext cx="4614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8A2D86"/>
                </a:solidFill>
              </a:rPr>
              <a:t>Ce qui les différencie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1B5E9FE-28A3-48DB-8BB3-4CC8B94359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690" y="1439038"/>
            <a:ext cx="1278400" cy="1233776"/>
          </a:xfrm>
          <a:prstGeom prst="rect">
            <a:avLst/>
          </a:prstGeom>
        </p:spPr>
      </p:pic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B9DE0A7-6280-43E7-8A68-8C48A3DCF4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847463"/>
              </p:ext>
            </p:extLst>
          </p:nvPr>
        </p:nvGraphicFramePr>
        <p:xfrm>
          <a:off x="540913" y="2840941"/>
          <a:ext cx="9156879" cy="3190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813">
                  <a:extLst>
                    <a:ext uri="{9D8B030D-6E8A-4147-A177-3AD203B41FA5}">
                      <a16:colId xmlns:a16="http://schemas.microsoft.com/office/drawing/2014/main" val="1284392204"/>
                    </a:ext>
                  </a:extLst>
                </a:gridCol>
                <a:gridCol w="4799066">
                  <a:extLst>
                    <a:ext uri="{9D8B030D-6E8A-4147-A177-3AD203B41FA5}">
                      <a16:colId xmlns:a16="http://schemas.microsoft.com/office/drawing/2014/main" val="214682669"/>
                    </a:ext>
                  </a:extLst>
                </a:gridCol>
              </a:tblGrid>
              <a:tr h="79211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Impact à court terme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Impact à long ou </a:t>
                      </a:r>
                    </a:p>
                    <a:p>
                      <a:pPr algn="ctr"/>
                      <a:r>
                        <a:rPr lang="fr-FR" sz="2400" dirty="0"/>
                        <a:t>moyen terme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352351"/>
                  </a:ext>
                </a:extLst>
              </a:tr>
              <a:tr h="5892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Budget &gt;=  0 $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Budget &gt;= 30.000$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943021"/>
                  </a:ext>
                </a:extLst>
              </a:tr>
              <a:tr h="5892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</a:rPr>
                        <a:t>Subvention &lt;= 5.000 $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</a:rPr>
                        <a:t>Subvention </a:t>
                      </a:r>
                      <a:r>
                        <a:rPr lang="fr-FR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&gt;=15.000 $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376803"/>
                  </a:ext>
                </a:extLst>
              </a:tr>
              <a:tr h="589254">
                <a:tc>
                  <a:txBody>
                    <a:bodyPr/>
                    <a:lstStyle/>
                    <a:p>
                      <a:r>
                        <a:rPr lang="fr-FR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Demande &lt;= Octobre/ N, Réalisation &gt;= Janvier / N+1</a:t>
                      </a:r>
                    </a:p>
                    <a:p>
                      <a:r>
                        <a:rPr lang="fr-FR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Rapport &lt;= Août / N+1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Demande  toute l’année</a:t>
                      </a:r>
                    </a:p>
                    <a:p>
                      <a:r>
                        <a:rPr lang="fr-FR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Réalisation possible sur 3 ans</a:t>
                      </a:r>
                    </a:p>
                    <a:p>
                      <a:r>
                        <a:rPr lang="fr-FR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Rapport chaque année</a:t>
                      </a:r>
                    </a:p>
                  </a:txBody>
                  <a:tcPr>
                    <a:solidFill>
                      <a:srgbClr val="8A2D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514859"/>
                  </a:ext>
                </a:extLst>
              </a:tr>
            </a:tbl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95354C14-DFA5-411F-98B8-915234F881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070" y="1388545"/>
            <a:ext cx="1213110" cy="128426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DBAB5341-FCAB-4F07-884D-C238C37746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3512" y="2359048"/>
            <a:ext cx="4400174" cy="21120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892F3D1-7EC5-4E29-A29F-397EA579C8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800" y="236923"/>
            <a:ext cx="2337417" cy="88093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59E6D9E8-4CC5-A96D-6E64-5AC69112E2E9}"/>
              </a:ext>
            </a:extLst>
          </p:cNvPr>
          <p:cNvSpPr txBox="1"/>
          <p:nvPr/>
        </p:nvSpPr>
        <p:spPr>
          <a:xfrm>
            <a:off x="2900363" y="397885"/>
            <a:ext cx="194684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Certification Fondation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Rennes - 10/09/2022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Locarn - 17/09/2022</a:t>
            </a:r>
          </a:p>
        </p:txBody>
      </p:sp>
    </p:spTree>
    <p:extLst>
      <p:ext uri="{BB962C8B-B14F-4D97-AF65-F5344CB8AC3E}">
        <p14:creationId xmlns:p14="http://schemas.microsoft.com/office/powerpoint/2010/main" val="2743399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>
            <a:extLst>
              <a:ext uri="{FF2B5EF4-FFF2-40B4-BE49-F238E27FC236}">
                <a16:creationId xmlns:a16="http://schemas.microsoft.com/office/drawing/2014/main" id="{9279168F-3775-49D9-9A5B-758EF0AD2F71}"/>
              </a:ext>
            </a:extLst>
          </p:cNvPr>
          <p:cNvGrpSpPr/>
          <p:nvPr/>
        </p:nvGrpSpPr>
        <p:grpSpPr>
          <a:xfrm>
            <a:off x="3352724" y="1323718"/>
            <a:ext cx="4511814" cy="722174"/>
            <a:chOff x="3212840" y="1339760"/>
            <a:chExt cx="4511814" cy="722174"/>
          </a:xfrm>
        </p:grpSpPr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EFCE66A7-6EF6-4FD6-AF6F-35F9877B720D}"/>
                </a:ext>
              </a:extLst>
            </p:cNvPr>
            <p:cNvSpPr txBox="1"/>
            <p:nvPr/>
          </p:nvSpPr>
          <p:spPr>
            <a:xfrm>
              <a:off x="3212840" y="1339760"/>
              <a:ext cx="45118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8A2D86"/>
                  </a:solidFill>
                </a:rPr>
                <a:t>Calendrier annuel </a:t>
              </a:r>
            </a:p>
          </p:txBody>
        </p:sp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D61ADE9A-DC37-44E5-97C5-4A906B3E3D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3284491" y="1881302"/>
              <a:ext cx="3763197" cy="180632"/>
            </a:xfrm>
            <a:prstGeom prst="rect">
              <a:avLst/>
            </a:prstGeom>
          </p:spPr>
        </p:pic>
      </p:grpSp>
      <p:pic>
        <p:nvPicPr>
          <p:cNvPr id="7" name="Image 6">
            <a:extLst>
              <a:ext uri="{FF2B5EF4-FFF2-40B4-BE49-F238E27FC236}">
                <a16:creationId xmlns:a16="http://schemas.microsoft.com/office/drawing/2014/main" id="{4E92BB80-4899-476E-BBB1-39087BA02F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49" y="259295"/>
            <a:ext cx="2337417" cy="880936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D72DBF3A-5764-4DBC-A566-BC28EF377A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997" y="2100117"/>
            <a:ext cx="11826240" cy="4130559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8F1BAADD-886E-4292-BFA2-6C284969EB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144" y="806737"/>
            <a:ext cx="1278400" cy="123377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34CB0BB8-6924-9C16-C9A6-AC7C9AB21EFA}"/>
              </a:ext>
            </a:extLst>
          </p:cNvPr>
          <p:cNvSpPr txBox="1"/>
          <p:nvPr/>
        </p:nvSpPr>
        <p:spPr>
          <a:xfrm>
            <a:off x="2900363" y="397885"/>
            <a:ext cx="194684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Certification Fondation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Rennes - 10/09/2022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Locarn - 17/09/2022</a:t>
            </a:r>
          </a:p>
        </p:txBody>
      </p:sp>
    </p:spTree>
    <p:extLst>
      <p:ext uri="{BB962C8B-B14F-4D97-AF65-F5344CB8AC3E}">
        <p14:creationId xmlns:p14="http://schemas.microsoft.com/office/powerpoint/2010/main" val="1833370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>
            <a:extLst>
              <a:ext uri="{FF2B5EF4-FFF2-40B4-BE49-F238E27FC236}">
                <a16:creationId xmlns:a16="http://schemas.microsoft.com/office/drawing/2014/main" id="{620F26D2-7568-4E5C-B7D5-965E21D9CA20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826381" y="3843485"/>
            <a:ext cx="1320068" cy="1559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454BA4B-BED8-45D5-848C-81A88D959E6E}"/>
              </a:ext>
            </a:extLst>
          </p:cNvPr>
          <p:cNvSpPr/>
          <p:nvPr/>
        </p:nvSpPr>
        <p:spPr>
          <a:xfrm>
            <a:off x="7146449" y="3460328"/>
            <a:ext cx="4475067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>
                <a:solidFill>
                  <a:srgbClr val="8A2D86"/>
                </a:solidFill>
              </a:rPr>
              <a:t>avec l’expérience de </a:t>
            </a:r>
          </a:p>
          <a:p>
            <a:r>
              <a:rPr lang="fr-FR" sz="2400" b="1" dirty="0">
                <a:solidFill>
                  <a:srgbClr val="8A2D86"/>
                </a:solidFill>
              </a:rPr>
              <a:t>Jacky CADOREL</a:t>
            </a:r>
          </a:p>
          <a:p>
            <a:r>
              <a:rPr lang="fr-FR" sz="2400" b="1" dirty="0">
                <a:solidFill>
                  <a:srgbClr val="8A2D86"/>
                </a:solidFill>
              </a:rPr>
              <a:t>DGSC 2017-2022</a:t>
            </a:r>
          </a:p>
          <a:p>
            <a:r>
              <a:rPr lang="fr-FR" sz="2400" dirty="0">
                <a:solidFill>
                  <a:srgbClr val="8A2D86"/>
                </a:solidFill>
              </a:rPr>
              <a:t>06 07 61 22 11</a:t>
            </a:r>
          </a:p>
          <a:p>
            <a:r>
              <a:rPr lang="fr-FR" sz="2400" dirty="0">
                <a:solidFill>
                  <a:srgbClr val="8A2D86"/>
                </a:solidFill>
              </a:rPr>
              <a:t>jacky.cadorel@free.fr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5DF4BC-7688-4585-8E10-F36B2BC3DD2F}"/>
              </a:ext>
            </a:extLst>
          </p:cNvPr>
          <p:cNvSpPr/>
          <p:nvPr/>
        </p:nvSpPr>
        <p:spPr>
          <a:xfrm>
            <a:off x="1539231" y="3829660"/>
            <a:ext cx="3938677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>
                <a:solidFill>
                  <a:srgbClr val="8A2D86"/>
                </a:solidFill>
              </a:rPr>
              <a:t>DGSC 2022-2023</a:t>
            </a:r>
          </a:p>
          <a:p>
            <a:r>
              <a:rPr lang="fr-FR" sz="2400" b="1" dirty="0">
                <a:solidFill>
                  <a:srgbClr val="8A2D86"/>
                </a:solidFill>
              </a:rPr>
              <a:t>Edmonde POISNEL</a:t>
            </a:r>
          </a:p>
          <a:p>
            <a:r>
              <a:rPr lang="fr-FR" sz="2400">
                <a:solidFill>
                  <a:srgbClr val="8A2D86"/>
                </a:solidFill>
              </a:rPr>
              <a:t>06 80 65 75 01</a:t>
            </a:r>
            <a:endParaRPr lang="fr-FR" sz="2400" dirty="0">
              <a:solidFill>
                <a:srgbClr val="8A2D86"/>
              </a:solidFill>
            </a:endParaRPr>
          </a:p>
          <a:p>
            <a:r>
              <a:rPr lang="fr-FR" sz="2400" dirty="0">
                <a:solidFill>
                  <a:srgbClr val="8A2D86"/>
                </a:solidFill>
              </a:rPr>
              <a:t>edmonde.poisnel@gmail.com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8476562-CEFF-4AF4-B21F-947896ED72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64" y="3810569"/>
            <a:ext cx="1320068" cy="1617779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42EC107-396F-4E61-8D1D-CE414864B260}"/>
              </a:ext>
            </a:extLst>
          </p:cNvPr>
          <p:cNvSpPr txBox="1"/>
          <p:nvPr/>
        </p:nvSpPr>
        <p:spPr>
          <a:xfrm>
            <a:off x="1582855" y="1691076"/>
            <a:ext cx="83853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8A2D86"/>
                </a:solidFill>
              </a:rPr>
              <a:t>District 1650 Responsable Subventions</a:t>
            </a:r>
          </a:p>
          <a:p>
            <a:pPr algn="ctr"/>
            <a:r>
              <a:rPr lang="fr-FR" sz="4000" b="1" dirty="0">
                <a:solidFill>
                  <a:srgbClr val="8A2D86"/>
                </a:solidFill>
              </a:rPr>
              <a:t>DGSC </a:t>
            </a:r>
          </a:p>
          <a:p>
            <a:pPr algn="ctr"/>
            <a:r>
              <a:rPr lang="fr-FR" sz="3200" dirty="0">
                <a:solidFill>
                  <a:srgbClr val="8A2D86"/>
                </a:solidFill>
                <a:latin typeface="+mj-lt"/>
                <a:ea typeface="+mj-ea"/>
                <a:cs typeface="+mj-cs"/>
              </a:rPr>
              <a:t>(District Grant </a:t>
            </a:r>
            <a:r>
              <a:rPr lang="fr-FR" sz="3200" dirty="0" err="1">
                <a:solidFill>
                  <a:srgbClr val="8A2D86"/>
                </a:solidFill>
                <a:latin typeface="+mj-lt"/>
                <a:ea typeface="+mj-ea"/>
                <a:cs typeface="+mj-cs"/>
              </a:rPr>
              <a:t>Sub-Committee</a:t>
            </a:r>
            <a:r>
              <a:rPr lang="fr-FR" sz="3200" dirty="0">
                <a:solidFill>
                  <a:srgbClr val="8A2D86"/>
                </a:solidFill>
                <a:latin typeface="+mj-lt"/>
                <a:ea typeface="+mj-ea"/>
                <a:cs typeface="+mj-cs"/>
              </a:rPr>
              <a:t> Chair)</a:t>
            </a:r>
            <a:endParaRPr lang="fr-FR" sz="3200" b="1" dirty="0">
              <a:solidFill>
                <a:srgbClr val="8A2D86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95458DA-AAF8-439F-8885-CB611555A7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908" y="253082"/>
            <a:ext cx="2337417" cy="88093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747BA2D-8F07-20F9-34E3-AEB522C45A0A}"/>
              </a:ext>
            </a:extLst>
          </p:cNvPr>
          <p:cNvSpPr txBox="1"/>
          <p:nvPr/>
        </p:nvSpPr>
        <p:spPr>
          <a:xfrm>
            <a:off x="2900363" y="397885"/>
            <a:ext cx="194684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Certification Fondation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Rennes - 10/09/2022</a:t>
            </a:r>
          </a:p>
          <a:p>
            <a:pPr algn="ctr"/>
            <a:r>
              <a:rPr lang="fr-FR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Locarn - 17/09/2022</a:t>
            </a:r>
          </a:p>
        </p:txBody>
      </p:sp>
    </p:spTree>
    <p:extLst>
      <p:ext uri="{BB962C8B-B14F-4D97-AF65-F5344CB8AC3E}">
        <p14:creationId xmlns:p14="http://schemas.microsoft.com/office/powerpoint/2010/main" val="359677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theme/theme1.xml><?xml version="1.0" encoding="utf-8"?>
<a:theme xmlns:a="http://schemas.openxmlformats.org/drawingml/2006/main" name="Powerpoint Theme 2018-201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heme 2018-2019" id="{4C254F24-B1B5-4829-B037-37908E2C8668}" vid="{73A7B093-2603-4B81-8B64-22D8E69E327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Theme 2018-2019</Template>
  <TotalTime>1478</TotalTime>
  <Words>428</Words>
  <Application>Microsoft Office PowerPoint</Application>
  <PresentationFormat>Grand écran</PresentationFormat>
  <Paragraphs>95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Courier New</vt:lpstr>
      <vt:lpstr>Powerpoint Theme 2018-2019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Lionel Rieulier</dc:creator>
  <cp:lastModifiedBy>Hervé HACARD</cp:lastModifiedBy>
  <cp:revision>147</cp:revision>
  <dcterms:created xsi:type="dcterms:W3CDTF">2018-03-01T12:48:05Z</dcterms:created>
  <dcterms:modified xsi:type="dcterms:W3CDTF">2022-09-10T08:22:24Z</dcterms:modified>
</cp:coreProperties>
</file>