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52" r:id="rId2"/>
    <p:sldId id="353" r:id="rId3"/>
    <p:sldId id="350" r:id="rId4"/>
    <p:sldId id="351" r:id="rId5"/>
    <p:sldId id="354" r:id="rId6"/>
    <p:sldId id="34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E"/>
    <a:srgbClr val="8A2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380" autoAdjust="0"/>
  </p:normalViewPr>
  <p:slideViewPr>
    <p:cSldViewPr snapToGrid="0">
      <p:cViewPr varScale="1">
        <p:scale>
          <a:sx n="86" d="100"/>
          <a:sy n="86" d="100"/>
        </p:scale>
        <p:origin x="749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9CDAE-79A2-42D6-B65E-CC255BF9F674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85970-10D8-4048-B841-A8CA6266ADD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9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033D0-4883-45B8-BB3D-B778B5AE3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C7388-9C7B-4E22-ABEE-A0C483F04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32DCD1-6B97-41F3-B3BA-21FA74D1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B6CF7-AE86-4A62-A89A-F1D9E93E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581E5-445A-4D28-87E0-0F38B7A8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5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32F7CB-1822-4F97-AA5B-CB4C8E30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8A2088-597C-4B6C-8978-7BBB7E33F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DBE22-5959-423D-876B-F856E3D2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C36F7-3B54-498A-AB1E-7541E94A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7A49D-0AFD-49EC-8039-759BAFD7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94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ECF790-9D02-472C-AE21-E3DA5760B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CA732A-764C-4883-89F6-D4F3298D5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46F26-5F24-43E3-AA5E-C9F361EE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56A706-E178-4E0B-8926-13E83450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29046F-92AF-4A9A-99FE-EFAC2F3A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61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650D3-2E12-4915-AE09-48EA11BD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BFF85C-FB49-41DB-B360-108B598D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47EF1-0FA5-43F3-95DC-905002C0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6B219-B8CF-484C-97A3-B2C13DA5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0EC17C-5B23-4D99-8E8A-C35936D8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10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AD53C-C386-4A97-ACE9-873AB61B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6BAC47-C84E-4BC4-84B9-F5C2FCFA0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F2335-4E7E-485A-8CF7-C0264716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729247-7981-4371-AB93-53154905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7F6A7-6FF6-4F39-BE63-7EE99D45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5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C8EDA-6E1A-46EF-BB7D-240DB38F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41158-BB49-4327-BB79-114927205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FADF1B-312F-4B26-BCA0-9428B4DBE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B0DB5E-AF68-411A-BCFE-22F401AA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923DB7-0F78-478F-8F9E-55287066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5B3B74-1EEF-4426-978A-587CBE57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40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934CC-272E-4764-9E50-B4CCC9291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F3B75-8B46-4183-973B-AC7625F50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A73C1C-3AEA-4F61-9928-06610C8FB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0CD64F-3598-409E-9C55-5440D40F1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0A4FC92-469B-4CAC-9A8D-9F6116256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815709-11D3-4A36-98F5-752C8501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0CB9A5-5932-4A2E-A0E0-56C6CE89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BBC516-72FD-4DE3-A4E6-6125B114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91937-1858-43C0-9F9E-3ADB4A35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C78A5A0-BFD6-43FD-B1C0-A56CB26F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5E2E9C-8CCD-4719-9A2C-8EE1C3B3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6671DB-1F95-403B-B799-F8DA1D2B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40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519190-789A-4768-9E39-3AA2BA55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C1AE56-448A-412E-84D2-F77B9E3C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84E2A6-6E6F-41B8-90B3-48F459FD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572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BAFC6-165F-483A-AB92-D9E0E14F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B207A6-24A2-4CA8-AD03-017C1114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9EE93B-7B85-4AB6-9E25-76751FCAB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BBD4FB-2BC2-423C-8696-84E87952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64D15E-12E4-4E8A-B73B-7CFBFDDE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EE905C-8851-4F96-80DA-45B2E541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7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29D8B-552C-4C84-9967-1EF69620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265618-93BE-434B-B9FA-1D6816EF0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4539E9-8731-4E0F-83BB-EE7B6B746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457F61-C8A5-4471-A337-91DAF7596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16/09/2022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A32AE9-E666-4569-8278-EDA05E17C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0D84C9-B180-43D0-89F5-DFCB4A01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84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0D7DFFB-42DE-48D0-802B-F806BA169A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" y="0"/>
            <a:ext cx="12024259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34F2CB-B4C6-4412-C25B-F1E9604ADF05}"/>
              </a:ext>
            </a:extLst>
          </p:cNvPr>
          <p:cNvSpPr/>
          <p:nvPr userDrawn="1"/>
        </p:nvSpPr>
        <p:spPr>
          <a:xfrm>
            <a:off x="2924583" y="235381"/>
            <a:ext cx="1820411" cy="998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b="1" dirty="0">
                <a:solidFill>
                  <a:srgbClr val="00529E"/>
                </a:solidFill>
              </a:rPr>
              <a:t>C</a:t>
            </a:r>
            <a:r>
              <a:rPr lang="fr-FR" b="0" dirty="0">
                <a:solidFill>
                  <a:srgbClr val="00529E"/>
                </a:solidFill>
              </a:rPr>
              <a:t>ertificati</a:t>
            </a:r>
            <a:r>
              <a:rPr lang="fr-FR" dirty="0">
                <a:solidFill>
                  <a:srgbClr val="00529E"/>
                </a:solidFill>
              </a:rPr>
              <a:t>on </a:t>
            </a:r>
          </a:p>
          <a:p>
            <a:pPr algn="l"/>
            <a:r>
              <a:rPr lang="fr-FR" b="1" dirty="0">
                <a:solidFill>
                  <a:srgbClr val="00529E"/>
                </a:solidFill>
              </a:rPr>
              <a:t>F</a:t>
            </a:r>
            <a:r>
              <a:rPr lang="fr-FR" dirty="0">
                <a:solidFill>
                  <a:srgbClr val="00529E"/>
                </a:solidFill>
              </a:rPr>
              <a:t>ondation</a:t>
            </a:r>
          </a:p>
        </p:txBody>
      </p:sp>
    </p:spTree>
    <p:extLst>
      <p:ext uri="{BB962C8B-B14F-4D97-AF65-F5344CB8AC3E}">
        <p14:creationId xmlns:p14="http://schemas.microsoft.com/office/powerpoint/2010/main" val="15770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hristophe.lotz@wanadoo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vanessa.court-payen@rotary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christian.leponner@gmail.f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ristophe.lotz@wanadoo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B2BDB58-4A4A-41C4-8E32-B366544E39C4}"/>
              </a:ext>
            </a:extLst>
          </p:cNvPr>
          <p:cNvSpPr txBox="1">
            <a:spLocks/>
          </p:cNvSpPr>
          <p:nvPr/>
        </p:nvSpPr>
        <p:spPr>
          <a:xfrm>
            <a:off x="1524000" y="2719478"/>
            <a:ext cx="9144000" cy="9233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b="1" dirty="0">
                <a:solidFill>
                  <a:srgbClr val="8A2D86"/>
                </a:solidFill>
              </a:rPr>
              <a:t>PHF et Cercle Paul Harris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A61BF26-5D25-4579-A5D4-92D40C528BA7}"/>
              </a:ext>
            </a:extLst>
          </p:cNvPr>
          <p:cNvSpPr txBox="1">
            <a:spLocks/>
          </p:cNvSpPr>
          <p:nvPr/>
        </p:nvSpPr>
        <p:spPr>
          <a:xfrm>
            <a:off x="294708" y="5270498"/>
            <a:ext cx="4552499" cy="13788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Christophe LOTZ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Christophe.lotz@wanadoo.fr</a:t>
            </a:r>
            <a:endParaRPr lang="fr-FR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06 88 23 29 55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66CBD1A-E80E-463D-A6D7-694DA4F0F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0146" y="3551231"/>
            <a:ext cx="6156280" cy="295501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93185B5-9CA2-4B86-A25F-2A56773ED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426" y="1423842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31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D3C0164-AB40-498A-9523-7526E8E52E75}"/>
              </a:ext>
            </a:extLst>
          </p:cNvPr>
          <p:cNvSpPr txBox="1"/>
          <p:nvPr/>
        </p:nvSpPr>
        <p:spPr>
          <a:xfrm>
            <a:off x="334891" y="1234019"/>
            <a:ext cx="9250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8A2D86"/>
                </a:solidFill>
              </a:rPr>
              <a:t>Connaissez-vous les grandes organisations internationales?</a:t>
            </a:r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F2B35C29-642F-4B64-9EC7-E6794E704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787" y="1966542"/>
            <a:ext cx="28209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621A9051-A24E-4DB0-B942-A5BECE8D3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987" y="4282705"/>
            <a:ext cx="19478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>
            <a:extLst>
              <a:ext uri="{FF2B5EF4-FFF2-40B4-BE49-F238E27FC236}">
                <a16:creationId xmlns:a16="http://schemas.microsoft.com/office/drawing/2014/main" id="{017260FB-A46F-45B6-ADBF-182E3FC71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955" y="4704980"/>
            <a:ext cx="1824037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60E6487C-AD0B-4EB2-ADF7-037C7E9C00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008" y="4758161"/>
            <a:ext cx="1827213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C491A2F2-C991-432E-AB61-38D60754B0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900" y="3249242"/>
            <a:ext cx="3641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FC23FFA9-EB85-4650-912A-77EA8E188A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187" y="2198317"/>
            <a:ext cx="26050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54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75" accel="50000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75" accel="50000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7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75" accel="50000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75" accel="50000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7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75" accel="50000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75" accel="50000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7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0.01389 C -0.00833 0.00463 -0.01732 -0.00602 -0.02565 -0.01458 C -0.02721 -0.01574 -0.02904 -0.01644 -0.03008 -0.01783 C -0.0332 -0.02083 -0.03581 -0.02546 -0.03867 -0.02847 C -0.04675 -0.03611 -0.0543 -0.0419 -0.06263 -0.04676 C -0.0681 -0.05278 -0.07357 -0.05602 -0.08021 -0.05741 C -0.08386 -0.05926 -0.08815 -0.06019 -0.0918 -0.06158 C -0.09427 -0.06273 -0.09596 -0.06482 -0.09831 -0.0662 C -0.10143 -0.06898 -0.10469 -0.06991 -0.10781 -0.0713 C -0.11029 -0.07408 -0.11211 -0.07477 -0.11524 -0.07593 C -0.11719 -0.07755 -0.11992 -0.07963 -0.1224 -0.08102 C -0.12331 -0.08171 -0.12435 -0.08171 -0.12513 -0.08218 C -0.12591 -0.08264 -0.12708 -0.08287 -0.12708 -0.08264 " pathEditMode="relative" rAng="0" ptsTypes="AAAAAAAAAAA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-483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C 0.01129 -0.00347 0.02188 -0.01574 0.03229 -0.02384 C 0.03316 -0.02477 0.04375 -0.03102 0.04584 -0.03287 C 0.05209 -0.03842 0.05799 -0.04606 0.06459 -0.05092 C 0.06684 -0.05254 0.06962 -0.05254 0.07188 -0.05463 C 0.07848 -0.06111 0.08837 -0.07268 0.09601 -0.07268 " pathEditMode="relative" rAng="0" ptsTypes="fffffA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363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C -0.01892 0.01227 -0.03177 0.03194 -0.05156 0.04236 C -0.05521 0.04768 -0.05972 0.04815 -0.06424 0.05231 C -0.07083 0.05833 -0.0724 0.06319 -0.07795 0.06921 C -0.08455 0.07615 -0.09792 0.08796 -0.1059 0.09213 " pathEditMode="relative" rAng="0" ptsTypes="ffffA">
                                      <p:cBhvr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460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04 -0.04259 C 0.03255 -0.03403 0.03438 -0.02894 0.04089 -0.02338 C 0.04206 -0.0206 0.04258 -0.01736 0.04427 -0.01482 C 0.04609 -0.01204 0.04935 -0.01111 0.05104 -0.00833 C 0.06081 0.00879 0.04414 -0.00718 0.05807 0.0044 C 0.0625 0.0125 0.06445 0.01921 0.07005 0.02592 C 0.07656 0.04352 0.0931 0.07917 0.10755 0.08819 C 0.10925 0.09167 0.11068 0.09537 0.11237 0.09884 C 0.11458 0.10324 0.11927 0.11157 0.11927 0.1118 C 0.12122 0.11875 0.12083 0.11597 0.12083 0.12014 " pathEditMode="relative" rAng="0" ptsTypes="AAAAAAAAAA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8125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85185E-6 L -3.75E-6 -2.59259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338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334892" y="1162995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8A2D86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48562" y="2041864"/>
            <a:ext cx="5847438" cy="42573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Votre club ou votre district peut reconnaître votre action rotarienne en vous remettant un PHF (Paul Harris </a:t>
            </a:r>
            <a:r>
              <a:rPr lang="fr-FR" sz="2400" dirty="0" err="1"/>
              <a:t>Fellow</a:t>
            </a:r>
            <a:r>
              <a:rPr lang="fr-FR" sz="2400" dirty="0"/>
              <a:t>).</a:t>
            </a:r>
          </a:p>
          <a:p>
            <a:r>
              <a:rPr lang="fr-FR" sz="2400" dirty="0"/>
              <a:t>Avec un don de votre club de 1000 dollars à la fondation Rotary, votre club dispose d’un droit à honorer une personne.</a:t>
            </a:r>
          </a:p>
          <a:p>
            <a:r>
              <a:rPr lang="fr-FR" sz="2400" dirty="0"/>
              <a:t>Penser à valoriser vos membres ou vos amis non-rotariens et ainsi les fidéliser.</a:t>
            </a:r>
          </a:p>
        </p:txBody>
      </p:sp>
      <p:pic>
        <p:nvPicPr>
          <p:cNvPr id="7" name="Espace réservé du contenu 5">
            <a:extLst>
              <a:ext uri="{FF2B5EF4-FFF2-40B4-BE49-F238E27FC236}">
                <a16:creationId xmlns:a16="http://schemas.microsoft.com/office/drawing/2014/main" id="{10548DB1-FE1A-4FEC-AFFB-2EE2EAB0F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310" y="1162995"/>
            <a:ext cx="3571458" cy="237914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13DAEEA-D625-4720-825D-EEC81BBDE6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309" y="3838081"/>
            <a:ext cx="3571458" cy="138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248562" y="1208085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8A2D86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48562" y="1819922"/>
            <a:ext cx="11724587" cy="49437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Moi, président, je veux obtenir des PHF pour mon club.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Comment je fais 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1) Je me connecte sur mon compte « </a:t>
            </a:r>
            <a:r>
              <a:rPr lang="fr-FR" sz="2400" b="1" dirty="0" err="1">
                <a:solidFill>
                  <a:srgbClr val="002060"/>
                </a:solidFill>
              </a:rPr>
              <a:t>My</a:t>
            </a:r>
            <a:r>
              <a:rPr lang="fr-FR" sz="2400" b="1" dirty="0">
                <a:solidFill>
                  <a:srgbClr val="002060"/>
                </a:solidFill>
              </a:rPr>
              <a:t> Rotary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2) Je prends connaissance du nombre de points disponibles de mon club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3) 1 PHF pour 1000 points Fondation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4) Je télécharge le formulaire 102-FR « PHF demande de transfert de points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5) Je remplie le formulaire et je l’adresse par mail 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</a:t>
            </a:r>
            <a:r>
              <a:rPr lang="fr-FR" sz="2400" b="1" dirty="0">
                <a:solidFill>
                  <a:srgbClr val="002060"/>
                </a:solidFill>
                <a:hlinkClick r:id="rId3"/>
              </a:rPr>
              <a:t>vanessa.court-payen@rotary.org</a:t>
            </a:r>
            <a:r>
              <a:rPr lang="fr-FR" sz="2400" b="1" dirty="0">
                <a:solidFill>
                  <a:srgbClr val="002060"/>
                </a:solidFill>
              </a:rPr>
              <a:t> avant le 31 mars</a:t>
            </a:r>
          </a:p>
        </p:txBody>
      </p:sp>
    </p:spTree>
    <p:extLst>
      <p:ext uri="{BB962C8B-B14F-4D97-AF65-F5344CB8AC3E}">
        <p14:creationId xmlns:p14="http://schemas.microsoft.com/office/powerpoint/2010/main" val="183337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99B269-154A-4073-9BE3-D059484D8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825625"/>
            <a:ext cx="9303799" cy="4351338"/>
          </a:xfrm>
        </p:spPr>
        <p:txBody>
          <a:bodyPr/>
          <a:lstStyle/>
          <a:p>
            <a:r>
              <a:rPr lang="fr-FR" dirty="0"/>
              <a:t>Le cercle Polio Plus est conçu pour encourager les Rotariens à s’engager à contribuer à hauteur de 100 Euros par an, au fond Polio Plus, jusqu’à l’éradication mondiale et définitive de la Polio.</a:t>
            </a:r>
          </a:p>
          <a:p>
            <a:r>
              <a:rPr lang="fr-FR" dirty="0"/>
              <a:t>Un insigne, signe d’appartenance à un Cercle Exclusif</a:t>
            </a:r>
          </a:p>
          <a:p>
            <a:r>
              <a:rPr lang="fr-FR" dirty="0"/>
              <a:t>Tous les trimestre, une information précise sur l’état d’avancement de l’éradication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250BF2B-FFB3-453A-8B2F-64985FA024A8}"/>
              </a:ext>
            </a:extLst>
          </p:cNvPr>
          <p:cNvSpPr txBox="1"/>
          <p:nvPr/>
        </p:nvSpPr>
        <p:spPr>
          <a:xfrm>
            <a:off x="248562" y="1225681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8A2D86"/>
                </a:solidFill>
              </a:rPr>
              <a:t>Donner à NOTRE FONDATION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C6C460-D3D9-435B-AB0B-D304E1A2F34A}"/>
              </a:ext>
            </a:extLst>
          </p:cNvPr>
          <p:cNvSpPr txBox="1"/>
          <p:nvPr/>
        </p:nvSpPr>
        <p:spPr>
          <a:xfrm>
            <a:off x="411306" y="5900060"/>
            <a:ext cx="7197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Contactez </a:t>
            </a:r>
            <a:r>
              <a:rPr lang="fr-FR" sz="2000" dirty="0">
                <a:hlinkClick r:id="rId2"/>
              </a:rPr>
              <a:t>christian.le.ponner@orange.fr</a:t>
            </a:r>
            <a:r>
              <a:rPr lang="fr-FR" sz="2000" dirty="0"/>
              <a:t> pour rejoindre le cercle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60ADBEE-3C46-44E3-82F3-E8524F36F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493" y="2867488"/>
            <a:ext cx="1510662" cy="151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9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248562" y="1225681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8A2D86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48562" y="1819922"/>
            <a:ext cx="8641437" cy="47586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Le </a:t>
            </a:r>
            <a:r>
              <a:rPr lang="fr-FR" sz="2400" b="1" dirty="0"/>
              <a:t>Cercle Paul Harris </a:t>
            </a:r>
            <a:r>
              <a:rPr lang="fr-FR" sz="2400" dirty="0"/>
              <a:t>regroupe les rotariennes et les Rotariens qui s’engagent à donner 84 dollars par </a:t>
            </a:r>
            <a:r>
              <a:rPr lang="fr-FR" sz="2400"/>
              <a:t>mois (78€) ou </a:t>
            </a:r>
            <a:r>
              <a:rPr lang="fr-FR" sz="2400" dirty="0"/>
              <a:t>1000 </a:t>
            </a:r>
            <a:r>
              <a:rPr lang="fr-FR" sz="2400"/>
              <a:t>dollars (934€) par </a:t>
            </a:r>
            <a:r>
              <a:rPr lang="fr-FR" sz="2400" dirty="0"/>
              <a:t>an au Fonds annuel, au Fonds </a:t>
            </a:r>
            <a:r>
              <a:rPr lang="fr-FR" sz="2400" dirty="0" err="1"/>
              <a:t>PolioPlus</a:t>
            </a:r>
            <a:r>
              <a:rPr lang="fr-FR" sz="2400" dirty="0"/>
              <a:t>, au Fonds permanent, ou à des </a:t>
            </a:r>
            <a:r>
              <a:rPr lang="en-US" sz="2400" dirty="0"/>
              <a:t>subventions </a:t>
            </a:r>
            <a:r>
              <a:rPr lang="fr-FR" sz="2400" dirty="0"/>
              <a:t>mondiales</a:t>
            </a:r>
            <a:r>
              <a:rPr lang="en-US" sz="2400" dirty="0"/>
              <a:t> </a:t>
            </a:r>
            <a:r>
              <a:rPr lang="fr-FR" sz="2400" dirty="0"/>
              <a:t>déjà</a:t>
            </a:r>
            <a:r>
              <a:rPr lang="en-US" sz="2400" dirty="0"/>
              <a:t> </a:t>
            </a:r>
            <a:r>
              <a:rPr lang="fr-FR" sz="2400" dirty="0"/>
              <a:t>approuvées.</a:t>
            </a:r>
          </a:p>
          <a:p>
            <a:r>
              <a:rPr lang="fr-FR" sz="2400" dirty="0">
                <a:cs typeface="Arial" charset="0"/>
              </a:rPr>
              <a:t>Ces donateurs représentent près de </a:t>
            </a:r>
            <a:r>
              <a:rPr lang="fr-FR" sz="2400" b="1" dirty="0">
                <a:cs typeface="Arial" charset="0"/>
              </a:rPr>
              <a:t>45 % </a:t>
            </a:r>
            <a:r>
              <a:rPr lang="fr-FR" sz="2400" dirty="0">
                <a:cs typeface="Arial" charset="0"/>
              </a:rPr>
              <a:t>des dons au Fonds Annuel. </a:t>
            </a:r>
            <a:r>
              <a:rPr lang="fr-FR" sz="2400" b="1" dirty="0">
                <a:cs typeface="Arial" charset="0"/>
              </a:rPr>
              <a:t>15%</a:t>
            </a:r>
            <a:r>
              <a:rPr lang="fr-FR" sz="2400" dirty="0">
                <a:cs typeface="Arial" charset="0"/>
              </a:rPr>
              <a:t> de toutes les contributions proviennent des membres du Cercle Paul Harris. Ils ont contribué à hauteur de plus de </a:t>
            </a:r>
            <a:r>
              <a:rPr lang="fr-FR" sz="2400" b="1" dirty="0">
                <a:cs typeface="Arial" charset="0"/>
              </a:rPr>
              <a:t>86 millions de dollars </a:t>
            </a:r>
            <a:r>
              <a:rPr lang="fr-FR" sz="2400" dirty="0">
                <a:cs typeface="Arial" charset="0"/>
              </a:rPr>
              <a:t>depuis que le Rotary a instauré le programme. </a:t>
            </a:r>
          </a:p>
        </p:txBody>
      </p:sp>
      <p:pic>
        <p:nvPicPr>
          <p:cNvPr id="7" name="Espace réservé du contenu 7">
            <a:extLst>
              <a:ext uri="{FF2B5EF4-FFF2-40B4-BE49-F238E27FC236}">
                <a16:creationId xmlns:a16="http://schemas.microsoft.com/office/drawing/2014/main" id="{399F938D-8ED9-430E-BAC7-C627A3082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531" y="1910843"/>
            <a:ext cx="1208433" cy="2595384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B7AC657-B17D-4260-A9D1-F2C453DEC2DF}"/>
              </a:ext>
            </a:extLst>
          </p:cNvPr>
          <p:cNvSpPr txBox="1"/>
          <p:nvPr/>
        </p:nvSpPr>
        <p:spPr>
          <a:xfrm>
            <a:off x="411306" y="5900060"/>
            <a:ext cx="7197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Contactez </a:t>
            </a:r>
            <a:r>
              <a:rPr lang="fr-FR" sz="2000" dirty="0">
                <a:hlinkClick r:id="rId4"/>
              </a:rPr>
              <a:t>christophe.lotz@wanadoo.fr</a:t>
            </a:r>
            <a:r>
              <a:rPr lang="fr-FR" sz="2000" dirty="0"/>
              <a:t> pour rejoindre le cercle</a:t>
            </a:r>
          </a:p>
        </p:txBody>
      </p:sp>
    </p:spTree>
    <p:extLst>
      <p:ext uri="{BB962C8B-B14F-4D97-AF65-F5344CB8AC3E}">
        <p14:creationId xmlns:p14="http://schemas.microsoft.com/office/powerpoint/2010/main" val="206952920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heme 2018-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heme 2018-2019" id="{4C254F24-B1B5-4829-B037-37908E2C8668}" vid="{73A7B093-2603-4B81-8B64-22D8E69E327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Theme 2018-2019</Template>
  <TotalTime>1120</TotalTime>
  <Words>380</Words>
  <Application>Microsoft Office PowerPoint</Application>
  <PresentationFormat>Grand écran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Powerpoint Theme 2018-2019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Lionel Rieulier</dc:creator>
  <cp:lastModifiedBy>Christophe LOTZ</cp:lastModifiedBy>
  <cp:revision>120</cp:revision>
  <dcterms:created xsi:type="dcterms:W3CDTF">2018-03-01T12:48:05Z</dcterms:created>
  <dcterms:modified xsi:type="dcterms:W3CDTF">2022-09-16T14:22:33Z</dcterms:modified>
</cp:coreProperties>
</file>